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8"/>
  </p:notesMasterIdLst>
  <p:sldIdLst>
    <p:sldId id="261" r:id="rId5"/>
    <p:sldId id="262" r:id="rId6"/>
    <p:sldId id="263" r:id="rId7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D300"/>
    <a:srgbClr val="FF8F1B"/>
    <a:srgbClr val="29316F"/>
    <a:srgbClr val="C24A48"/>
    <a:srgbClr val="319B8E"/>
    <a:srgbClr val="021C1E"/>
    <a:srgbClr val="A6E0CF"/>
    <a:srgbClr val="65C5A8"/>
    <a:srgbClr val="45C29C"/>
    <a:srgbClr val="3199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222"/>
    <p:restoredTop sz="94700"/>
  </p:normalViewPr>
  <p:slideViewPr>
    <p:cSldViewPr snapToGrid="0" snapToObjects="1" showGuides="1">
      <p:cViewPr varScale="1">
        <p:scale>
          <a:sx n="106" d="100"/>
          <a:sy n="106" d="100"/>
        </p:scale>
        <p:origin x="1008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B97D9A-11E6-8D4E-865A-CAD9BE03D957}" type="datetimeFigureOut">
              <a:rPr lang="es-ES_tradnl" smtClean="0"/>
              <a:t>15/8/23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852C91-D41C-6444-8613-8E992410C41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4143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52C91-D41C-6444-8613-8E992410C41E}" type="slidenum">
              <a:rPr lang="es-ES_tradnl" smtClean="0"/>
              <a:t>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65827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52C91-D41C-6444-8613-8E992410C41E}" type="slidenum">
              <a:rPr lang="es-ES_tradnl" smtClean="0"/>
              <a:t>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807226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52C91-D41C-6444-8613-8E992410C41E}" type="slidenum">
              <a:rPr lang="es-ES_tradnl" smtClean="0"/>
              <a:t>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78889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12803489-8811-1C1E-1D37-292E9D8B7DE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336A49D3-E933-032D-DBF6-965EC8B410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523" t="9145" r="15275"/>
          <a:stretch/>
        </p:blipFill>
        <p:spPr>
          <a:xfrm>
            <a:off x="6464595" y="0"/>
            <a:ext cx="5727405" cy="6674210"/>
          </a:xfrm>
          <a:prstGeom prst="rect">
            <a:avLst/>
          </a:prstGeom>
        </p:spPr>
      </p:pic>
      <p:sp>
        <p:nvSpPr>
          <p:cNvPr id="102" name="Título 1">
            <a:extLst>
              <a:ext uri="{FF2B5EF4-FFF2-40B4-BE49-F238E27FC236}">
                <a16:creationId xmlns:a16="http://schemas.microsoft.com/office/drawing/2014/main" id="{0493D9C9-498C-4C78-4B6F-A0C318E7A7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1901" y="2432052"/>
            <a:ext cx="5232694" cy="1962145"/>
          </a:xfrm>
        </p:spPr>
        <p:txBody>
          <a:bodyPr anchor="b">
            <a:normAutofit/>
          </a:bodyPr>
          <a:lstStyle>
            <a:lvl1pPr algn="l">
              <a:defRPr sz="4400" b="1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s-MX" dirty="0"/>
              <a:t>Haz clic para modificar el estilo de título del patrón</a:t>
            </a:r>
            <a:endParaRPr lang="es-ES_tradnl" dirty="0"/>
          </a:p>
        </p:txBody>
      </p:sp>
      <p:sp>
        <p:nvSpPr>
          <p:cNvPr id="103" name="Marcador de texto 4">
            <a:extLst>
              <a:ext uri="{FF2B5EF4-FFF2-40B4-BE49-F238E27FC236}">
                <a16:creationId xmlns:a16="http://schemas.microsoft.com/office/drawing/2014/main" id="{D81BE51E-7FF1-0D8B-BD70-0BCD4D28CE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31901" y="4583335"/>
            <a:ext cx="5232694" cy="922859"/>
          </a:xfrm>
        </p:spPr>
        <p:txBody>
          <a:bodyPr/>
          <a:lstStyle>
            <a:lvl1pPr marL="0" indent="0">
              <a:buFontTx/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s-MX" dirty="0"/>
              <a:t>Haga clic para modificar los estilos de texto del patrón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4DAED14-6349-57E0-52B4-16556EA9E7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900" y="1511629"/>
            <a:ext cx="1506283" cy="639654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ACF51123-857D-AFD5-24BC-D88941CE205C}"/>
              </a:ext>
            </a:extLst>
          </p:cNvPr>
          <p:cNvSpPr/>
          <p:nvPr userDrawn="1"/>
        </p:nvSpPr>
        <p:spPr>
          <a:xfrm>
            <a:off x="0" y="6130273"/>
            <a:ext cx="8448969" cy="365762"/>
          </a:xfrm>
          <a:prstGeom prst="rect">
            <a:avLst/>
          </a:prstGeom>
          <a:solidFill>
            <a:srgbClr val="F8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948F668C-765B-2735-78FE-76441635E591}"/>
              </a:ext>
            </a:extLst>
          </p:cNvPr>
          <p:cNvSpPr/>
          <p:nvPr userDrawn="1"/>
        </p:nvSpPr>
        <p:spPr>
          <a:xfrm>
            <a:off x="0" y="5765963"/>
            <a:ext cx="7646126" cy="365762"/>
          </a:xfrm>
          <a:prstGeom prst="rect">
            <a:avLst/>
          </a:prstGeom>
          <a:solidFill>
            <a:srgbClr val="FF8F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CEBA160B-486D-DC73-5EC1-713EBB86B95F}"/>
              </a:ext>
            </a:extLst>
          </p:cNvPr>
          <p:cNvSpPr/>
          <p:nvPr userDrawn="1"/>
        </p:nvSpPr>
        <p:spPr>
          <a:xfrm>
            <a:off x="0" y="6491329"/>
            <a:ext cx="12192000" cy="365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301577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7E18F719-44D8-8E51-4510-A9A751740DF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02" name="Título 1">
            <a:extLst>
              <a:ext uri="{FF2B5EF4-FFF2-40B4-BE49-F238E27FC236}">
                <a16:creationId xmlns:a16="http://schemas.microsoft.com/office/drawing/2014/main" id="{0493D9C9-498C-4C78-4B6F-A0C318E7A7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99" y="2070847"/>
            <a:ext cx="5118847" cy="2111920"/>
          </a:xfrm>
        </p:spPr>
        <p:txBody>
          <a:bodyPr anchor="b">
            <a:normAutofit/>
          </a:bodyPr>
          <a:lstStyle>
            <a:lvl1pPr algn="l">
              <a:defRPr sz="4400" b="1" i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s-MX" dirty="0"/>
              <a:t>Haz clic para modificar el estilo de título del patrón</a:t>
            </a:r>
            <a:endParaRPr lang="es-ES_tradnl" dirty="0"/>
          </a:p>
        </p:txBody>
      </p:sp>
      <p:sp>
        <p:nvSpPr>
          <p:cNvPr id="103" name="Marcador de texto 4">
            <a:extLst>
              <a:ext uri="{FF2B5EF4-FFF2-40B4-BE49-F238E27FC236}">
                <a16:creationId xmlns:a16="http://schemas.microsoft.com/office/drawing/2014/main" id="{D81BE51E-7FF1-0D8B-BD70-0BCD4D28CE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1" y="4345877"/>
            <a:ext cx="5118782" cy="1012891"/>
          </a:xfrm>
        </p:spPr>
        <p:txBody>
          <a:bodyPr/>
          <a:lstStyle>
            <a:lvl1pPr marL="0" indent="0">
              <a:buFontTx/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s-MX" dirty="0"/>
              <a:t>Haga clic para modificar los estilos de texto del patrón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D34791B-CF65-0476-4E97-E9A596CC30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10466287" y="522348"/>
            <a:ext cx="977097" cy="37258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562CD3E9-549F-BDA3-54A2-B963384291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523" t="9145" r="11173"/>
          <a:stretch/>
        </p:blipFill>
        <p:spPr>
          <a:xfrm flipH="1">
            <a:off x="-1" y="91895"/>
            <a:ext cx="6023987" cy="6674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72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7E18F719-44D8-8E51-4510-A9A751740DF5}"/>
              </a:ext>
            </a:extLst>
          </p:cNvPr>
          <p:cNvSpPr/>
          <p:nvPr userDrawn="1"/>
        </p:nvSpPr>
        <p:spPr>
          <a:xfrm>
            <a:off x="8623006" y="-26126"/>
            <a:ext cx="3600893" cy="68841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02" name="Título 1">
            <a:extLst>
              <a:ext uri="{FF2B5EF4-FFF2-40B4-BE49-F238E27FC236}">
                <a16:creationId xmlns:a16="http://schemas.microsoft.com/office/drawing/2014/main" id="{0493D9C9-498C-4C78-4B6F-A0C318E7A7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1622" y="1610360"/>
            <a:ext cx="6662217" cy="1323286"/>
          </a:xfrm>
        </p:spPr>
        <p:txBody>
          <a:bodyPr anchor="b">
            <a:normAutofit/>
          </a:bodyPr>
          <a:lstStyle>
            <a:lvl1pPr algn="l">
              <a:defRPr sz="2800" b="1" i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s-MX" dirty="0"/>
              <a:t>Haz clic para modificar el estilo de título del patrón</a:t>
            </a:r>
            <a:endParaRPr lang="es-ES_tradnl" dirty="0"/>
          </a:p>
        </p:txBody>
      </p:sp>
      <p:sp>
        <p:nvSpPr>
          <p:cNvPr id="103" name="Marcador de texto 4">
            <a:extLst>
              <a:ext uri="{FF2B5EF4-FFF2-40B4-BE49-F238E27FC236}">
                <a16:creationId xmlns:a16="http://schemas.microsoft.com/office/drawing/2014/main" id="{D81BE51E-7FF1-0D8B-BD70-0BCD4D28CE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01621" y="3042602"/>
            <a:ext cx="6662217" cy="258781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s-MX" dirty="0"/>
              <a:t>Haga clic para modificar los estilos de texto del patrón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DDA56DB-A909-0CEB-3753-3D40274B353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285532" y="2105714"/>
            <a:ext cx="2275840" cy="1323286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1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MX" dirty="0"/>
              <a:t>Haga clic para modificar los estilos de texto del patrón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1B530CAE-1738-3B82-550E-135805A94B4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285215" y="3538150"/>
            <a:ext cx="2276475" cy="1776981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 i="0">
                <a:solidFill>
                  <a:schemeClr val="bg1"/>
                </a:solidFill>
                <a:latin typeface="+mn-lt"/>
                <a:ea typeface="Roboto" panose="02000000000000000000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MX" dirty="0"/>
              <a:t>Haga clic para modificar los estilos de texto del patrón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668BAE81-8FB1-DF84-4CCD-0E3F0D4D6724}"/>
              </a:ext>
            </a:extLst>
          </p:cNvPr>
          <p:cNvSpPr/>
          <p:nvPr userDrawn="1"/>
        </p:nvSpPr>
        <p:spPr>
          <a:xfrm>
            <a:off x="7701280" y="6461760"/>
            <a:ext cx="4490720" cy="243840"/>
          </a:xfrm>
          <a:prstGeom prst="rect">
            <a:avLst/>
          </a:prstGeom>
          <a:solidFill>
            <a:srgbClr val="F8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8AABA1C9-AA20-EB5F-CD01-656CED8962E1}"/>
              </a:ext>
            </a:extLst>
          </p:cNvPr>
          <p:cNvSpPr/>
          <p:nvPr userDrawn="1"/>
        </p:nvSpPr>
        <p:spPr>
          <a:xfrm>
            <a:off x="8128000" y="6217920"/>
            <a:ext cx="4064000" cy="243840"/>
          </a:xfrm>
          <a:prstGeom prst="rect">
            <a:avLst/>
          </a:prstGeom>
          <a:solidFill>
            <a:srgbClr val="FF8F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80329B8-55C2-70BE-0410-77E0A76564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524" t="9145" r="-3375"/>
          <a:stretch/>
        </p:blipFill>
        <p:spPr>
          <a:xfrm>
            <a:off x="9604837" y="472181"/>
            <a:ext cx="1637230" cy="154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414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C47569-6D4F-F6AE-13A1-83FCD3BA7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9151" y="1499870"/>
            <a:ext cx="7224274" cy="1077595"/>
          </a:xfrm>
        </p:spPr>
        <p:txBody>
          <a:bodyPr>
            <a:normAutofit/>
          </a:bodyPr>
          <a:lstStyle>
            <a:lvl1pPr>
              <a:defRPr sz="3200" b="1" i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s-MX" dirty="0"/>
              <a:t>Haz clic para modificar el estilo de título del patrón</a:t>
            </a:r>
            <a:endParaRPr lang="es-ES_tradn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A4CD6E-2325-8FEC-CFAD-680F86B4EA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9151" y="2790825"/>
            <a:ext cx="7224274" cy="2967356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MX" dirty="0"/>
              <a:t>Haga clic para modificar los estilos de texto del patrón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ACE1F20-C644-0677-844D-129B3ABDA8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10929063" y="239960"/>
            <a:ext cx="977097" cy="37258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618DFCB-54E6-A11D-390E-F54C987DC0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50000" b="50000"/>
          <a:stretch/>
        </p:blipFill>
        <p:spPr>
          <a:xfrm>
            <a:off x="8794502" y="3439633"/>
            <a:ext cx="3418764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54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C47569-6D4F-F6AE-13A1-83FCD3BA7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4790" y="1485040"/>
            <a:ext cx="6974840" cy="1077595"/>
          </a:xfrm>
        </p:spPr>
        <p:txBody>
          <a:bodyPr>
            <a:normAutofit/>
          </a:bodyPr>
          <a:lstStyle>
            <a:lvl1pPr>
              <a:defRPr sz="3200" b="1" i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s-MX" dirty="0"/>
              <a:t>Haz clic para modificar el estilo de título del patrón</a:t>
            </a:r>
            <a:endParaRPr lang="es-ES_tradn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A4CD6E-2325-8FEC-CFAD-680F86B4EA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4790" y="2706547"/>
            <a:ext cx="6974840" cy="2967356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MX" dirty="0"/>
              <a:t>Haga clic para modificar los estilos de texto del patrón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62721FB-26D3-90E3-04B4-A4BBFF7D07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10929063" y="239960"/>
            <a:ext cx="977097" cy="37258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B1592D84-2196-D2A8-04C0-D14489A59F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 r="50000" b="50000"/>
          <a:stretch/>
        </p:blipFill>
        <p:spPr>
          <a:xfrm flipH="1">
            <a:off x="-10633" y="3439633"/>
            <a:ext cx="3418764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91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60456448-EA77-6788-12D8-78C91C4DD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240" y="1659852"/>
            <a:ext cx="6974840" cy="1077595"/>
          </a:xfrm>
        </p:spPr>
        <p:txBody>
          <a:bodyPr>
            <a:normAutofit/>
          </a:bodyPr>
          <a:lstStyle>
            <a:lvl1pPr>
              <a:defRPr sz="3200" b="1" i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s-MX" dirty="0"/>
              <a:t>Haz clic para modificar el estilo de título del patrón</a:t>
            </a:r>
            <a:endParaRPr lang="es-ES_tradnl" dirty="0"/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DE93CE1D-2386-CC3F-54E2-6F2761172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240" y="2881359"/>
            <a:ext cx="6974840" cy="158881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MX" dirty="0"/>
              <a:t>Haga clic para modificar los estilos de texto del patrón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04DDF9F-A4DF-0489-807D-1B3E51C3CA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10929063" y="239960"/>
            <a:ext cx="977097" cy="37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898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60456448-EA77-6788-12D8-78C91C4DD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2596" y="1672448"/>
            <a:ext cx="6974840" cy="1077595"/>
          </a:xfrm>
        </p:spPr>
        <p:txBody>
          <a:bodyPr>
            <a:normAutofit/>
          </a:bodyPr>
          <a:lstStyle>
            <a:lvl1pPr>
              <a:defRPr sz="3200" b="1" i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s-MX" dirty="0"/>
              <a:t>Haz clic para modificar el estilo de título del patrón</a:t>
            </a:r>
            <a:endParaRPr lang="es-ES_tradnl" dirty="0"/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DE93CE1D-2386-CC3F-54E2-6F2761172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2596" y="2893955"/>
            <a:ext cx="6974840" cy="158881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MX" dirty="0"/>
              <a:t>Haga clic para modificar los estilos de texto del patrón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04DDF9F-A4DF-0489-807D-1B3E51C3CA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10929063" y="239960"/>
            <a:ext cx="977097" cy="37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838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E1931A40-2F0F-101B-5E6D-3EB9A090423B}"/>
              </a:ext>
            </a:extLst>
          </p:cNvPr>
          <p:cNvSpPr/>
          <p:nvPr userDrawn="1"/>
        </p:nvSpPr>
        <p:spPr>
          <a:xfrm>
            <a:off x="-13064" y="-13063"/>
            <a:ext cx="12205063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02" name="Título 1">
            <a:extLst>
              <a:ext uri="{FF2B5EF4-FFF2-40B4-BE49-F238E27FC236}">
                <a16:creationId xmlns:a16="http://schemas.microsoft.com/office/drawing/2014/main" id="{0493D9C9-498C-4C78-4B6F-A0C318E7A7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55968" y="3163088"/>
            <a:ext cx="6297063" cy="2231659"/>
          </a:xfrm>
        </p:spPr>
        <p:txBody>
          <a:bodyPr anchor="b">
            <a:noAutofit/>
          </a:bodyPr>
          <a:lstStyle>
            <a:lvl1pPr algn="l">
              <a:defRPr sz="13800" b="1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s-MX" dirty="0"/>
              <a:t>Gracias</a:t>
            </a:r>
            <a:endParaRPr lang="es-ES_tradn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07EE83F-729A-7F45-10D7-65B3C688AF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8294" y="569289"/>
            <a:ext cx="1506283" cy="639654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A56271E9-F790-2478-0E10-97A4380FCACF}"/>
              </a:ext>
            </a:extLst>
          </p:cNvPr>
          <p:cNvSpPr/>
          <p:nvPr userDrawn="1"/>
        </p:nvSpPr>
        <p:spPr>
          <a:xfrm>
            <a:off x="3743031" y="6130273"/>
            <a:ext cx="8448969" cy="365762"/>
          </a:xfrm>
          <a:prstGeom prst="rect">
            <a:avLst/>
          </a:prstGeom>
          <a:solidFill>
            <a:srgbClr val="F8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1F772B10-003D-FEE4-D5BB-10C135454298}"/>
              </a:ext>
            </a:extLst>
          </p:cNvPr>
          <p:cNvSpPr/>
          <p:nvPr userDrawn="1"/>
        </p:nvSpPr>
        <p:spPr>
          <a:xfrm>
            <a:off x="4545874" y="5755803"/>
            <a:ext cx="7646126" cy="365762"/>
          </a:xfrm>
          <a:prstGeom prst="rect">
            <a:avLst/>
          </a:prstGeom>
          <a:solidFill>
            <a:srgbClr val="FF8F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7E47A1C5-B8AE-436F-89EB-CA7C3B4EEBAC}"/>
              </a:ext>
            </a:extLst>
          </p:cNvPr>
          <p:cNvSpPr/>
          <p:nvPr userDrawn="1"/>
        </p:nvSpPr>
        <p:spPr>
          <a:xfrm>
            <a:off x="0" y="6491329"/>
            <a:ext cx="12192000" cy="365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D8096E1-3646-8149-C59C-21A82F061E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523" t="9145" r="21526"/>
          <a:stretch/>
        </p:blipFill>
        <p:spPr>
          <a:xfrm flipH="1">
            <a:off x="-13065" y="91895"/>
            <a:ext cx="5275371" cy="6674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391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E690B1F-CA52-25F7-0E9B-D238608D2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B55DF9-1BE1-E23D-A09F-5805EB50C8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07919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63" r:id="rId3"/>
    <p:sldLayoutId id="2147483650" r:id="rId4"/>
    <p:sldLayoutId id="2147483656" r:id="rId5"/>
    <p:sldLayoutId id="2147483661" r:id="rId6"/>
    <p:sldLayoutId id="2147483664" r:id="rId7"/>
    <p:sldLayoutId id="2147483662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F1A020-8820-FFCE-D6B5-0990631420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7983" y="2443790"/>
            <a:ext cx="4868017" cy="20867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s-ES_tradnl" sz="6000" dirty="0"/>
              <a:t>Propuesta didáctica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2E452E8-F27D-D0D5-3D1B-E19E053C05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7983" y="4558184"/>
            <a:ext cx="5232694" cy="554722"/>
          </a:xfrm>
          <a:ln>
            <a:noFill/>
          </a:ln>
        </p:spPr>
        <p:txBody>
          <a:bodyPr>
            <a:normAutofit fontScale="70000" lnSpcReduction="20000"/>
          </a:bodyPr>
          <a:lstStyle/>
          <a:p>
            <a:r>
              <a:rPr lang="es-ES_tradnl" dirty="0"/>
              <a:t>Formulación de una experiencia de aprendizaje basada en retos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1B904379-90DA-183D-FC41-CDC3FAFFBEC3}"/>
              </a:ext>
            </a:extLst>
          </p:cNvPr>
          <p:cNvCxnSpPr>
            <a:cxnSpLocks/>
          </p:cNvCxnSpPr>
          <p:nvPr/>
        </p:nvCxnSpPr>
        <p:spPr>
          <a:xfrm>
            <a:off x="1227983" y="4544368"/>
            <a:ext cx="456321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2552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ECA20073-1C73-104A-BE70-DAA208FFDF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3712427"/>
              </p:ext>
            </p:extLst>
          </p:nvPr>
        </p:nvGraphicFramePr>
        <p:xfrm>
          <a:off x="564000" y="686620"/>
          <a:ext cx="11201493" cy="58416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9017">
                  <a:extLst>
                    <a:ext uri="{9D8B030D-6E8A-4147-A177-3AD203B41FA5}">
                      <a16:colId xmlns:a16="http://schemas.microsoft.com/office/drawing/2014/main" val="948499832"/>
                    </a:ext>
                  </a:extLst>
                </a:gridCol>
                <a:gridCol w="4665307">
                  <a:extLst>
                    <a:ext uri="{9D8B030D-6E8A-4147-A177-3AD203B41FA5}">
                      <a16:colId xmlns:a16="http://schemas.microsoft.com/office/drawing/2014/main" val="2394617184"/>
                    </a:ext>
                  </a:extLst>
                </a:gridCol>
                <a:gridCol w="2747169">
                  <a:extLst>
                    <a:ext uri="{9D8B030D-6E8A-4147-A177-3AD203B41FA5}">
                      <a16:colId xmlns:a16="http://schemas.microsoft.com/office/drawing/2014/main" val="3633515744"/>
                    </a:ext>
                  </a:extLst>
                </a:gridCol>
              </a:tblGrid>
              <a:tr h="318894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</a:rPr>
                        <a:t>Nombre de la asignatura: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F1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sz="1200" b="1" kern="1200" dirty="0">
                        <a:solidFill>
                          <a:sysClr val="windowText" lastClr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</a:rPr>
                        <a:t>Área: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F1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9286251"/>
                  </a:ext>
                </a:extLst>
              </a:tr>
              <a:tr h="318894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Nombre del profesor: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3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 sz="12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6501953"/>
                  </a:ext>
                </a:extLst>
              </a:tr>
              <a:tr h="318894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Tiempo [</a:t>
                      </a:r>
                      <a:r>
                        <a:rPr lang="es-ES_tradnl" sz="1200" b="1" kern="1200" dirty="0" err="1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Nro</a:t>
                      </a:r>
                      <a:r>
                        <a:rPr lang="es-ES_tradnl" sz="1200" b="1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 horas implementadas]: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 sz="12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6439856"/>
                  </a:ext>
                </a:extLst>
              </a:tr>
              <a:tr h="354327">
                <a:tc rowSpan="2">
                  <a:txBody>
                    <a:bodyPr/>
                    <a:lstStyle/>
                    <a:p>
                      <a:r>
                        <a:rPr lang="es-CO" sz="12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      </a:t>
                      </a:r>
                    </a:p>
                    <a:p>
                      <a:r>
                        <a:rPr lang="es-CO" sz="12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         Objetivo / Resultado de aprendizaje: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CO" sz="1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Información general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9012083"/>
                  </a:ext>
                </a:extLst>
              </a:tr>
              <a:tr h="4530601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_tradnl" sz="12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es-CO" sz="12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6781566"/>
                  </a:ext>
                </a:extLst>
              </a:tr>
            </a:tbl>
          </a:graphicData>
        </a:graphic>
      </p:graphicFrame>
      <p:grpSp>
        <p:nvGrpSpPr>
          <p:cNvPr id="29" name="Grupo 28">
            <a:extLst>
              <a:ext uri="{FF2B5EF4-FFF2-40B4-BE49-F238E27FC236}">
                <a16:creationId xmlns:a16="http://schemas.microsoft.com/office/drawing/2014/main" id="{561B38AB-0031-FB44-9DA5-F7C974491437}"/>
              </a:ext>
            </a:extLst>
          </p:cNvPr>
          <p:cNvGrpSpPr/>
          <p:nvPr/>
        </p:nvGrpSpPr>
        <p:grpSpPr>
          <a:xfrm>
            <a:off x="5207996" y="2043944"/>
            <a:ext cx="4519663" cy="4351432"/>
            <a:chOff x="1074856" y="3566656"/>
            <a:chExt cx="2579732" cy="2483709"/>
          </a:xfrm>
        </p:grpSpPr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6E778C46-2F14-6F49-9A2B-66FD4ADDA2C2}"/>
                </a:ext>
              </a:extLst>
            </p:cNvPr>
            <p:cNvSpPr/>
            <p:nvPr/>
          </p:nvSpPr>
          <p:spPr>
            <a:xfrm>
              <a:off x="1098604" y="3566657"/>
              <a:ext cx="2555984" cy="248370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22037E21-2149-1047-B9A4-9D4DDCB072FC}"/>
                </a:ext>
              </a:extLst>
            </p:cNvPr>
            <p:cNvSpPr txBox="1"/>
            <p:nvPr/>
          </p:nvSpPr>
          <p:spPr>
            <a:xfrm rot="19276556">
              <a:off x="1130062" y="3852370"/>
              <a:ext cx="1431107" cy="657147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>
                  <a:gd name="adj" fmla="val 11704544"/>
                </a:avLst>
              </a:prstTxWarp>
              <a:spAutoFit/>
              <a:scene3d>
                <a:camera prst="orthographicFront">
                  <a:rot lat="0" lon="0" rev="0"/>
                </a:camera>
                <a:lightRig rig="threePt" dir="t"/>
              </a:scene3d>
            </a:bodyPr>
            <a:lstStyle/>
            <a:p>
              <a:r>
                <a:rPr lang="es-CO" dirty="0"/>
                <a:t>Intereses estudiantes</a:t>
              </a:r>
            </a:p>
          </p:txBody>
        </p:sp>
        <p:cxnSp>
          <p:nvCxnSpPr>
            <p:cNvPr id="20" name="Conector recto 19">
              <a:extLst>
                <a:ext uri="{FF2B5EF4-FFF2-40B4-BE49-F238E27FC236}">
                  <a16:creationId xmlns:a16="http://schemas.microsoft.com/office/drawing/2014/main" id="{5022723F-3EDD-2A45-B99A-E34E5D25E56A}"/>
                </a:ext>
              </a:extLst>
            </p:cNvPr>
            <p:cNvCxnSpPr>
              <a:cxnSpLocks/>
            </p:cNvCxnSpPr>
            <p:nvPr/>
          </p:nvCxnSpPr>
          <p:spPr>
            <a:xfrm>
              <a:off x="2376596" y="3566656"/>
              <a:ext cx="0" cy="2483709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recto 21">
              <a:extLst>
                <a:ext uri="{FF2B5EF4-FFF2-40B4-BE49-F238E27FC236}">
                  <a16:creationId xmlns:a16="http://schemas.microsoft.com/office/drawing/2014/main" id="{3EA74278-E44C-4A43-905A-E6375457D3A8}"/>
                </a:ext>
              </a:extLst>
            </p:cNvPr>
            <p:cNvCxnSpPr>
              <a:cxnSpLocks/>
            </p:cNvCxnSpPr>
            <p:nvPr/>
          </p:nvCxnSpPr>
          <p:spPr>
            <a:xfrm>
              <a:off x="1086247" y="4808510"/>
              <a:ext cx="2555985" cy="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CuadroTexto 24">
              <a:extLst>
                <a:ext uri="{FF2B5EF4-FFF2-40B4-BE49-F238E27FC236}">
                  <a16:creationId xmlns:a16="http://schemas.microsoft.com/office/drawing/2014/main" id="{C5E0D147-DBF0-9A4E-B16C-C73C95BE08D2}"/>
                </a:ext>
              </a:extLst>
            </p:cNvPr>
            <p:cNvSpPr txBox="1"/>
            <p:nvPr/>
          </p:nvSpPr>
          <p:spPr>
            <a:xfrm rot="3548883">
              <a:off x="2395585" y="4061799"/>
              <a:ext cx="1431107" cy="657147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>
                  <a:gd name="adj" fmla="val 12280291"/>
                </a:avLst>
              </a:prstTxWarp>
              <a:spAutoFit/>
              <a:scene3d>
                <a:camera prst="orthographicFront">
                  <a:rot lat="0" lon="0" rev="0"/>
                </a:camera>
                <a:lightRig rig="threePt" dir="t"/>
              </a:scene3d>
            </a:bodyPr>
            <a:lstStyle/>
            <a:p>
              <a:r>
                <a:rPr lang="es-CO" dirty="0"/>
                <a:t>Escenario / contexto</a:t>
              </a:r>
            </a:p>
          </p:txBody>
        </p:sp>
        <p:sp>
          <p:nvSpPr>
            <p:cNvPr id="26" name="Elipse 25">
              <a:extLst>
                <a:ext uri="{FF2B5EF4-FFF2-40B4-BE49-F238E27FC236}">
                  <a16:creationId xmlns:a16="http://schemas.microsoft.com/office/drawing/2014/main" id="{199EE602-089C-2C47-BE7F-67074BA872A7}"/>
                </a:ext>
              </a:extLst>
            </p:cNvPr>
            <p:cNvSpPr/>
            <p:nvPr/>
          </p:nvSpPr>
          <p:spPr>
            <a:xfrm>
              <a:off x="1271892" y="3724892"/>
              <a:ext cx="2211001" cy="2148481"/>
            </a:xfrm>
            <a:prstGeom prst="ellipse">
              <a:avLst/>
            </a:prstGeom>
            <a:noFill/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27" name="CuadroTexto 26">
              <a:extLst>
                <a:ext uri="{FF2B5EF4-FFF2-40B4-BE49-F238E27FC236}">
                  <a16:creationId xmlns:a16="http://schemas.microsoft.com/office/drawing/2014/main" id="{46B91F17-E02A-A14E-A5ED-48DAC1D03A9D}"/>
                </a:ext>
              </a:extLst>
            </p:cNvPr>
            <p:cNvSpPr txBox="1"/>
            <p:nvPr/>
          </p:nvSpPr>
          <p:spPr>
            <a:xfrm rot="8756967">
              <a:off x="2126032" y="5166788"/>
              <a:ext cx="1431107" cy="657147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>
                  <a:gd name="adj" fmla="val 12737451"/>
                </a:avLst>
              </a:prstTxWarp>
              <a:spAutoFit/>
              <a:scene3d>
                <a:camera prst="orthographicFront">
                  <a:rot lat="0" lon="0" rev="0"/>
                </a:camera>
                <a:lightRig rig="threePt" dir="t"/>
              </a:scene3d>
            </a:bodyPr>
            <a:lstStyle/>
            <a:p>
              <a:r>
                <a:rPr lang="es-CO" dirty="0"/>
                <a:t>Retroalimentación</a:t>
              </a:r>
            </a:p>
          </p:txBody>
        </p:sp>
        <p:sp>
          <p:nvSpPr>
            <p:cNvPr id="28" name="CuadroTexto 27">
              <a:extLst>
                <a:ext uri="{FF2B5EF4-FFF2-40B4-BE49-F238E27FC236}">
                  <a16:creationId xmlns:a16="http://schemas.microsoft.com/office/drawing/2014/main" id="{DC215E14-7F9E-A84E-9B97-C0B8195DA0AC}"/>
                </a:ext>
              </a:extLst>
            </p:cNvPr>
            <p:cNvSpPr txBox="1"/>
            <p:nvPr/>
          </p:nvSpPr>
          <p:spPr>
            <a:xfrm rot="13334955">
              <a:off x="1074856" y="5073295"/>
              <a:ext cx="1431107" cy="657147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>
                  <a:gd name="adj" fmla="val 11858645"/>
                </a:avLst>
              </a:prstTxWarp>
              <a:spAutoFit/>
              <a:scene3d>
                <a:camera prst="orthographicFront">
                  <a:rot lat="0" lon="0" rev="0"/>
                </a:camera>
                <a:lightRig rig="threePt" dir="t"/>
              </a:scene3d>
            </a:bodyPr>
            <a:lstStyle/>
            <a:p>
              <a:r>
                <a:rPr lang="es-CO" dirty="0"/>
                <a:t>Restricciones / Recursos</a:t>
              </a:r>
            </a:p>
          </p:txBody>
        </p:sp>
      </p:grpSp>
      <p:sp>
        <p:nvSpPr>
          <p:cNvPr id="33" name="CuadroTexto 32">
            <a:extLst>
              <a:ext uri="{FF2B5EF4-FFF2-40B4-BE49-F238E27FC236}">
                <a16:creationId xmlns:a16="http://schemas.microsoft.com/office/drawing/2014/main" id="{35872C4B-A1FB-7443-A68C-E44542C2C1F3}"/>
              </a:ext>
            </a:extLst>
          </p:cNvPr>
          <p:cNvSpPr txBox="1"/>
          <p:nvPr/>
        </p:nvSpPr>
        <p:spPr>
          <a:xfrm>
            <a:off x="506723" y="1702152"/>
            <a:ext cx="354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>
                <a:solidFill>
                  <a:schemeClr val="accent2"/>
                </a:solidFill>
              </a:rPr>
              <a:t>1l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7ED2DE7F-D5C6-EF4E-82E5-28EFE1CDF192}"/>
              </a:ext>
            </a:extLst>
          </p:cNvPr>
          <p:cNvSpPr txBox="1"/>
          <p:nvPr/>
        </p:nvSpPr>
        <p:spPr>
          <a:xfrm>
            <a:off x="4283389" y="1581822"/>
            <a:ext cx="354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>
                <a:solidFill>
                  <a:schemeClr val="accent2"/>
                </a:solidFill>
              </a:rPr>
              <a:t>2l</a:t>
            </a:r>
          </a:p>
        </p:txBody>
      </p:sp>
    </p:spTree>
    <p:extLst>
      <p:ext uri="{BB962C8B-B14F-4D97-AF65-F5344CB8AC3E}">
        <p14:creationId xmlns:p14="http://schemas.microsoft.com/office/powerpoint/2010/main" val="1763090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ECA20073-1C73-104A-BE70-DAA208FFDF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883622"/>
              </p:ext>
            </p:extLst>
          </p:nvPr>
        </p:nvGraphicFramePr>
        <p:xfrm>
          <a:off x="350196" y="286817"/>
          <a:ext cx="11543111" cy="6250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4246">
                  <a:extLst>
                    <a:ext uri="{9D8B030D-6E8A-4147-A177-3AD203B41FA5}">
                      <a16:colId xmlns:a16="http://schemas.microsoft.com/office/drawing/2014/main" val="948499832"/>
                    </a:ext>
                  </a:extLst>
                </a:gridCol>
                <a:gridCol w="3802734">
                  <a:extLst>
                    <a:ext uri="{9D8B030D-6E8A-4147-A177-3AD203B41FA5}">
                      <a16:colId xmlns:a16="http://schemas.microsoft.com/office/drawing/2014/main" val="2394617184"/>
                    </a:ext>
                  </a:extLst>
                </a:gridCol>
                <a:gridCol w="3896131">
                  <a:extLst>
                    <a:ext uri="{9D8B030D-6E8A-4147-A177-3AD203B41FA5}">
                      <a16:colId xmlns:a16="http://schemas.microsoft.com/office/drawing/2014/main" val="2108680101"/>
                    </a:ext>
                  </a:extLst>
                </a:gridCol>
              </a:tblGrid>
              <a:tr h="38562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Momentos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 sz="12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O" sz="12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6439856"/>
                  </a:ext>
                </a:extLst>
              </a:tr>
              <a:tr h="18578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Momento 1: idea general</a:t>
                      </a:r>
                      <a:r>
                        <a:rPr lang="es-CO" sz="12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CO" sz="12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[tópico con significancia global; por ejemplo: la biodiversidad, la salud, la guerra, la sostenibilidad, la democracia o la resiliencia]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_tradnl" sz="12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Momento 2: pregunta esencial </a:t>
                      </a:r>
                      <a:r>
                        <a:rPr lang="es-CO" sz="12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[la idea general posibilita la generación de una amplia variedad de preguntas. El proceso se acota hacia la pregunta esencial que refleja el interés de los estudiantes]</a:t>
                      </a:r>
                    </a:p>
                    <a:p>
                      <a:endParaRPr lang="es-CO" sz="12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Momento 3: definición del reto </a:t>
                      </a:r>
                      <a:r>
                        <a:rPr lang="es-CO" sz="12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[El reto está enmarcado para abordar la idea general y las preguntas esenciales con acciones locales. Puedes utilizar el reto que definiste en la actividad anterior]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200" b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6781566"/>
                  </a:ext>
                </a:extLst>
              </a:tr>
              <a:tr h="200336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Momento 4: Solución </a:t>
                      </a:r>
                      <a:r>
                        <a:rPr lang="es-CO" sz="12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[La solución debe ser pensada, concreta, claramente articulada y factible de ser implementada]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200" b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Momento 5: Investigar y revisar </a:t>
                      </a:r>
                      <a:r>
                        <a:rPr lang="es-CO" sz="12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[Participación en actividades de investigación y revisión de datos e información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200" b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s-CO" sz="12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Momento 6: Implementación </a:t>
                      </a:r>
                      <a:r>
                        <a:rPr lang="es-CO" sz="12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[Los estudiantes prueban la eficacia de su implementación en un ambiente auténtico. El alcance de esta puede variar dependiendo del tiempo y recursos]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200" b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0434796"/>
                  </a:ext>
                </a:extLst>
              </a:tr>
              <a:tr h="200336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Momento 7: Evaluación / Retroalimentación </a:t>
                      </a:r>
                      <a:r>
                        <a:rPr lang="es-CO" sz="12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[Los resultados de la evaluación formal e informal confirman el aprendizaje y apoyan la toma de decisiones a medida que se avanza en la implementación de la solución. El profesor evalúa tanto el proceso como el producto]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200" b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s-CO" sz="12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Momento 8: Validación</a:t>
                      </a:r>
                      <a:r>
                        <a:rPr lang="es-CO" sz="12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s-CO" sz="12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[Los estudiantes juzgan el éxito de su solución usando una variedad de métodos cualitativos y cuantitativos: encuestas, entrevistas, etc. El profesor y expertos en la disciplina juegan un rol vital en esta etapa]</a:t>
                      </a:r>
                    </a:p>
                    <a:p>
                      <a:pPr fontAlgn="base"/>
                      <a:br>
                        <a:rPr lang="es-CO" sz="12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endParaRPr lang="es-CO" sz="1200" b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200" b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Notas: </a:t>
                      </a:r>
                      <a:r>
                        <a:rPr lang="es-CO" sz="12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s-CO" sz="12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Escribe en este espacio notas y/o aclaraciones del diseño de esta experiencia de aprendizaje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200" b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7533085"/>
                  </a:ext>
                </a:extLst>
              </a:tr>
            </a:tbl>
          </a:graphicData>
        </a:graphic>
      </p:graphicFrame>
      <p:sp>
        <p:nvSpPr>
          <p:cNvPr id="35" name="CuadroTexto 34">
            <a:extLst>
              <a:ext uri="{FF2B5EF4-FFF2-40B4-BE49-F238E27FC236}">
                <a16:creationId xmlns:a16="http://schemas.microsoft.com/office/drawing/2014/main" id="{2EB9583A-D947-F342-A9DA-B69A435BB68F}"/>
              </a:ext>
            </a:extLst>
          </p:cNvPr>
          <p:cNvSpPr txBox="1"/>
          <p:nvPr/>
        </p:nvSpPr>
        <p:spPr>
          <a:xfrm>
            <a:off x="350196" y="286817"/>
            <a:ext cx="354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>
                <a:solidFill>
                  <a:schemeClr val="accent2"/>
                </a:solidFill>
              </a:rPr>
              <a:t>3l</a:t>
            </a:r>
          </a:p>
        </p:txBody>
      </p:sp>
    </p:spTree>
    <p:extLst>
      <p:ext uri="{BB962C8B-B14F-4D97-AF65-F5344CB8AC3E}">
        <p14:creationId xmlns:p14="http://schemas.microsoft.com/office/powerpoint/2010/main" val="9364432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7D3A9086EA6134A90678A2BE46958F3" ma:contentTypeVersion="19" ma:contentTypeDescription="Crear nuevo documento." ma:contentTypeScope="" ma:versionID="d2f0abb372af19a912ea458078466ef2">
  <xsd:schema xmlns:xsd="http://www.w3.org/2001/XMLSchema" xmlns:xs="http://www.w3.org/2001/XMLSchema" xmlns:p="http://schemas.microsoft.com/office/2006/metadata/properties" xmlns:ns1="http://schemas.microsoft.com/sharepoint/v3" xmlns:ns2="fc5e442c-2961-47f2-81d1-4b94a201cc4c" xmlns:ns3="5effcd13-60d5-4a41-9a23-6f9714fe012c" xmlns:ns4="ff00fd5a-1e81-4dad-aad8-04e6b8b10ae3" targetNamespace="http://schemas.microsoft.com/office/2006/metadata/properties" ma:root="true" ma:fieldsID="b6a6d62ab156f4db1977494a23012f9d" ns1:_="" ns2:_="" ns3:_="" ns4:_="">
    <xsd:import namespace="http://schemas.microsoft.com/sharepoint/v3"/>
    <xsd:import namespace="fc5e442c-2961-47f2-81d1-4b94a201cc4c"/>
    <xsd:import namespace="5effcd13-60d5-4a41-9a23-6f9714fe012c"/>
    <xsd:import namespace="ff00fd5a-1e81-4dad-aad8-04e6b8b10ae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Propiedades de la Directiva de cumplimiento unificado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Acción de IU de la Directiva de cumplimiento unificado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5e442c-2961-47f2-81d1-4b94a201cc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Etiquetas de imagen" ma:readOnly="false" ma:fieldId="{5cf76f15-5ced-4ddc-b409-7134ff3c332f}" ma:taxonomyMulti="true" ma:sspId="0aef40d5-b715-412d-bec7-270c5812204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ffcd13-60d5-4a41-9a23-6f9714fe012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00fd5a-1e81-4dad-aad8-04e6b8b10ae3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ae8131e3-7bdc-45c4-89dc-4190b8719339}" ma:internalName="TaxCatchAll" ma:showField="CatchAllData" ma:web="ff00fd5a-1e81-4dad-aad8-04e6b8b10ae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f00fd5a-1e81-4dad-aad8-04e6b8b10ae3" xsi:nil="true"/>
    <lcf76f155ced4ddcb4097134ff3c332f xmlns="fc5e442c-2961-47f2-81d1-4b94a201cc4c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09E2E83-7AD3-4842-9956-BD2E33BB28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c5e442c-2961-47f2-81d1-4b94a201cc4c"/>
    <ds:schemaRef ds:uri="5effcd13-60d5-4a41-9a23-6f9714fe012c"/>
    <ds:schemaRef ds:uri="ff00fd5a-1e81-4dad-aad8-04e6b8b10a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022BC4E-B198-4CF4-93F3-3F96311FB3CE}">
  <ds:schemaRefs>
    <ds:schemaRef ds:uri="http://schemas.microsoft.com/office/2006/metadata/properties"/>
    <ds:schemaRef ds:uri="http://schemas.microsoft.com/office/infopath/2007/PartnerControls"/>
    <ds:schemaRef ds:uri="6258d394-a8ae-4e0e-8446-a54c374aaa78"/>
    <ds:schemaRef ds:uri="a35310a5-5655-463e-88a7-ca1ba7ce639d"/>
    <ds:schemaRef ds:uri="ff00fd5a-1e81-4dad-aad8-04e6b8b10ae3"/>
    <ds:schemaRef ds:uri="fc5e442c-2961-47f2-81d1-4b94a201cc4c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C8D9AB64-3187-46FD-B09E-530321799F6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1640</TotalTime>
  <Words>335</Words>
  <Application>Microsoft Macintosh PowerPoint</Application>
  <PresentationFormat>Panorámica</PresentationFormat>
  <Paragraphs>30</Paragraphs>
  <Slides>3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Roboto</vt:lpstr>
      <vt:lpstr>Tema de Office</vt:lpstr>
      <vt:lpstr>Propuesta didáctica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Diana Paola Correa Arroyave</dc:creator>
  <cp:lastModifiedBy>Sandra Marina Montejo Campillo</cp:lastModifiedBy>
  <cp:revision>37</cp:revision>
  <dcterms:created xsi:type="dcterms:W3CDTF">2022-06-06T21:23:27Z</dcterms:created>
  <dcterms:modified xsi:type="dcterms:W3CDTF">2023-08-15T16:28:54Z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0x01010057D3A9086EA6134A90678A2BE46958F3</vt:lpwstr>
  </property>
</Properties>
</file>