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1" r:id="rId5"/>
    <p:sldId id="276" r:id="rId6"/>
    <p:sldId id="277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91B"/>
    <a:srgbClr val="FF8F19"/>
    <a:srgbClr val="FF8F1B"/>
    <a:srgbClr val="F8D300"/>
    <a:srgbClr val="29316F"/>
    <a:srgbClr val="C24A48"/>
    <a:srgbClr val="319B8E"/>
    <a:srgbClr val="021C1E"/>
    <a:srgbClr val="A6E0CF"/>
    <a:srgbClr val="65C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263FB-CB4E-8F40-B356-87B4A3A05B23}" v="28" dt="2023-09-18T15:03:51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94694"/>
  </p:normalViewPr>
  <p:slideViewPr>
    <p:cSldViewPr snapToGrid="0" snapToObjects="1" showGuides="1">
      <p:cViewPr>
        <p:scale>
          <a:sx n="119" d="100"/>
          <a:sy n="119" d="100"/>
        </p:scale>
        <p:origin x="117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7D9A-11E6-8D4E-865A-CAD9BE03D957}" type="datetimeFigureOut">
              <a:rPr lang="es-ES_tradnl" smtClean="0"/>
              <a:t>17/10/2023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52C91-D41C-6444-8613-8E992410C4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143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2C91-D41C-6444-8613-8E992410C41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582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803489-8811-1C1E-1D37-292E9D8B7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6A49D3-E933-032D-DBF6-965EC8B41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3" t="9145" r="15275"/>
          <a:stretch/>
        </p:blipFill>
        <p:spPr>
          <a:xfrm>
            <a:off x="6464595" y="0"/>
            <a:ext cx="5727405" cy="6674210"/>
          </a:xfrm>
          <a:prstGeom prst="rect">
            <a:avLst/>
          </a:prstGeom>
        </p:spPr>
      </p:pic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901" y="2432052"/>
            <a:ext cx="5232694" cy="1962145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1901" y="4583335"/>
            <a:ext cx="5232694" cy="922859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DAED14-6349-57E0-52B4-16556EA9E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511629"/>
            <a:ext cx="1506283" cy="63965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CF51123-857D-AFD5-24BC-D88941CE205C}"/>
              </a:ext>
            </a:extLst>
          </p:cNvPr>
          <p:cNvSpPr/>
          <p:nvPr userDrawn="1"/>
        </p:nvSpPr>
        <p:spPr>
          <a:xfrm>
            <a:off x="0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8F668C-765B-2735-78FE-76441635E591}"/>
              </a:ext>
            </a:extLst>
          </p:cNvPr>
          <p:cNvSpPr/>
          <p:nvPr userDrawn="1"/>
        </p:nvSpPr>
        <p:spPr>
          <a:xfrm>
            <a:off x="0" y="575580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BA160B-486D-DC73-5EC1-713EBB86B95F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15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070847"/>
            <a:ext cx="5118847" cy="211192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1" y="4345877"/>
            <a:ext cx="5118782" cy="101289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34791B-CF65-0476-4E97-E9A596CC3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466287" y="522348"/>
            <a:ext cx="977097" cy="3725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2CD3E9-549F-BDA3-54A2-B96338429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11173"/>
          <a:stretch/>
        </p:blipFill>
        <p:spPr>
          <a:xfrm flipH="1">
            <a:off x="-1" y="91895"/>
            <a:ext cx="6023987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8623006" y="-26126"/>
            <a:ext cx="3600893" cy="6884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622" y="1610360"/>
            <a:ext cx="6662217" cy="1323286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621" y="3042602"/>
            <a:ext cx="6662217" cy="25878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DA56DB-A909-0CEB-3753-3D40274B3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5532" y="2105714"/>
            <a:ext cx="2275840" cy="132328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530CAE-1738-3B82-550E-135805A94B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85215" y="3538150"/>
            <a:ext cx="2276475" cy="17769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8BAE81-8FB1-DF84-4CCD-0E3F0D4D6724}"/>
              </a:ext>
            </a:extLst>
          </p:cNvPr>
          <p:cNvSpPr/>
          <p:nvPr userDrawn="1"/>
        </p:nvSpPr>
        <p:spPr>
          <a:xfrm>
            <a:off x="7701280" y="6461760"/>
            <a:ext cx="4490720" cy="243840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ABA1C9-AA20-EB5F-CD01-656CED8962E1}"/>
              </a:ext>
            </a:extLst>
          </p:cNvPr>
          <p:cNvSpPr/>
          <p:nvPr userDrawn="1"/>
        </p:nvSpPr>
        <p:spPr>
          <a:xfrm>
            <a:off x="8128000" y="6217920"/>
            <a:ext cx="4064000" cy="243840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0329B8-55C2-70BE-0410-77E0A7656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4" t="9145" r="-3375"/>
          <a:stretch/>
        </p:blipFill>
        <p:spPr>
          <a:xfrm>
            <a:off x="9604837" y="472181"/>
            <a:ext cx="1637230" cy="15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151" y="1499870"/>
            <a:ext cx="7224274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151" y="2790825"/>
            <a:ext cx="7224274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CE1F20-C644-0677-844D-129B3ABDA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18DFCB-54E6-A11D-390E-F54C987DC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 b="50000"/>
          <a:stretch/>
        </p:blipFill>
        <p:spPr>
          <a:xfrm>
            <a:off x="9733037" y="4347523"/>
            <a:ext cx="2458963" cy="24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790" y="1485040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790" y="2706547"/>
            <a:ext cx="6974840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2721FB-26D3-90E3-04B4-A4BBFF7D0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592D84-2196-D2A8-04C0-D14489A59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50000" b="50000"/>
          <a:stretch/>
        </p:blipFill>
        <p:spPr>
          <a:xfrm flipH="1">
            <a:off x="-10633" y="3439633"/>
            <a:ext cx="341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40" y="1659852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240" y="2881359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96" y="1672448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596" y="2893955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931A40-2F0F-101B-5E6D-3EB9A090423B}"/>
              </a:ext>
            </a:extLst>
          </p:cNvPr>
          <p:cNvSpPr/>
          <p:nvPr userDrawn="1"/>
        </p:nvSpPr>
        <p:spPr>
          <a:xfrm>
            <a:off x="-13064" y="-13063"/>
            <a:ext cx="12205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5968" y="3163088"/>
            <a:ext cx="6297063" cy="2231659"/>
          </a:xfrm>
        </p:spPr>
        <p:txBody>
          <a:bodyPr anchor="b">
            <a:noAutofit/>
          </a:bodyPr>
          <a:lstStyle>
            <a:lvl1pPr algn="l">
              <a:defRPr sz="13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Gracias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EE83F-729A-7F45-10D7-65B3C688A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94" y="569289"/>
            <a:ext cx="1506283" cy="6396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56271E9-F790-2478-0E10-97A4380FCACF}"/>
              </a:ext>
            </a:extLst>
          </p:cNvPr>
          <p:cNvSpPr/>
          <p:nvPr userDrawn="1"/>
        </p:nvSpPr>
        <p:spPr>
          <a:xfrm>
            <a:off x="3743031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772B10-003D-FEE4-D5BB-10C135454298}"/>
              </a:ext>
            </a:extLst>
          </p:cNvPr>
          <p:cNvSpPr/>
          <p:nvPr userDrawn="1"/>
        </p:nvSpPr>
        <p:spPr>
          <a:xfrm>
            <a:off x="4545874" y="575580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47A1C5-B8AE-436F-89EB-CA7C3B4EEBAC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8096E1-3646-8149-C59C-21A82F061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21526"/>
          <a:stretch/>
        </p:blipFill>
        <p:spPr>
          <a:xfrm flipH="1">
            <a:off x="-13065" y="91895"/>
            <a:ext cx="5275371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90B1F-CA52-25F7-0E9B-D238608D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B55DF9-1BE1-E23D-A09F-5805EB5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3" r:id="rId3"/>
    <p:sldLayoutId id="2147483650" r:id="rId4"/>
    <p:sldLayoutId id="2147483656" r:id="rId5"/>
    <p:sldLayoutId id="2147483661" r:id="rId6"/>
    <p:sldLayoutId id="2147483664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A020-8820-FFCE-D6B5-09906314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983" y="3276599"/>
            <a:ext cx="5412303" cy="857043"/>
          </a:xfrm>
        </p:spPr>
        <p:txBody>
          <a:bodyPr>
            <a:normAutofit fontScale="90000"/>
          </a:bodyPr>
          <a:lstStyle/>
          <a:p>
            <a:r>
              <a:rPr lang="es-ES_tradnl" sz="6000" dirty="0"/>
              <a:t>Mesa de Trabajo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5FEE9-F311-8215-3A0D-E92AB2582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7983" y="3970357"/>
            <a:ext cx="4868017" cy="6996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_tradnl" dirty="0">
                <a:latin typeface="Calibri Light" panose="020F0302020204030204" pitchFamily="34" charset="0"/>
                <a:cs typeface="Calibri Light" panose="020F0302020204030204" pitchFamily="34" charset="0"/>
              </a:rPr>
              <a:t>Aprendizaje Basado en Juegos</a:t>
            </a:r>
          </a:p>
        </p:txBody>
      </p:sp>
    </p:spTree>
    <p:extLst>
      <p:ext uri="{BB962C8B-B14F-4D97-AF65-F5344CB8AC3E}">
        <p14:creationId xmlns:p14="http://schemas.microsoft.com/office/powerpoint/2010/main" val="56255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671562-1205-189E-D5D3-AFF51476D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57755"/>
              </p:ext>
            </p:extLst>
          </p:nvPr>
        </p:nvGraphicFramePr>
        <p:xfrm>
          <a:off x="823685" y="836445"/>
          <a:ext cx="10793693" cy="5444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1753">
                  <a:extLst>
                    <a:ext uri="{9D8B030D-6E8A-4147-A177-3AD203B41FA5}">
                      <a16:colId xmlns:a16="http://schemas.microsoft.com/office/drawing/2014/main" val="475010037"/>
                    </a:ext>
                  </a:extLst>
                </a:gridCol>
                <a:gridCol w="2715094">
                  <a:extLst>
                    <a:ext uri="{9D8B030D-6E8A-4147-A177-3AD203B41FA5}">
                      <a16:colId xmlns:a16="http://schemas.microsoft.com/office/drawing/2014/main" val="3781952853"/>
                    </a:ext>
                  </a:extLst>
                </a:gridCol>
                <a:gridCol w="2698423">
                  <a:extLst>
                    <a:ext uri="{9D8B030D-6E8A-4147-A177-3AD203B41FA5}">
                      <a16:colId xmlns:a16="http://schemas.microsoft.com/office/drawing/2014/main" val="3095896739"/>
                    </a:ext>
                  </a:extLst>
                </a:gridCol>
                <a:gridCol w="2698423">
                  <a:extLst>
                    <a:ext uri="{9D8B030D-6E8A-4147-A177-3AD203B41FA5}">
                      <a16:colId xmlns:a16="http://schemas.microsoft.com/office/drawing/2014/main" val="2881403976"/>
                    </a:ext>
                  </a:extLst>
                </a:gridCol>
              </a:tblGrid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Asignatura: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91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ES_tradnl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198775"/>
                  </a:ext>
                </a:extLst>
              </a:tr>
              <a:tr h="346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Título del juego: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91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ES_tradnl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259234"/>
                  </a:ext>
                </a:extLst>
              </a:tr>
              <a:tr h="548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Objetivo de aprendizaje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Mecanismo de aprendizaje</a:t>
                      </a:r>
                      <a:b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s-ES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¿Cómo aprenden?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Mecanismo del juego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Estructura - ¿Cómo participa?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871743"/>
                  </a:ext>
                </a:extLst>
              </a:tr>
              <a:tr h="91467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 una declaración clara y específica que describe lo que los estudiantes deben ser capaces de hacer o comprender al final de un proceso de aprendizaje.</a:t>
                      </a:r>
                      <a:r>
                        <a:rPr lang="es-CO" sz="11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 </a:t>
                      </a:r>
                      <a:r>
                        <a:rPr lang="es-CO" sz="11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refiere a un proceso o sistema utilizado para adquirir, retener y aplicar conocimientos, habilidades o información de manera efectiva. Pueden incluir estrategias cognitivas, métodos de enseñanza, recursos educativos o técnicas específicas que facilitan el proceso de aprendizaje y ayudan a los estudiantes a comprender y recordar la información de manera más eficaz.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Poner en marcha los objetivos y mecanismos de aprendizaje</a:t>
                      </a:r>
                      <a:endParaRPr lang="es-CO"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Fase de desarrollo técnico en la que se tienen en cuenta aspectos para el desarrollo óptimo del juego</a:t>
                      </a:r>
                    </a:p>
                    <a:p>
                      <a:endParaRPr lang="es-ES_tradnl"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549090"/>
                  </a:ext>
                </a:extLst>
              </a:tr>
              <a:tr h="4939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Mecanismo del juego 2</a:t>
                      </a:r>
                    </a:p>
                    <a:p>
                      <a:pPr algn="l"/>
                      <a:r>
                        <a:rPr lang="es-CO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Movimiento - ¿Cómo se avanza?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3602200"/>
                  </a:ext>
                </a:extLst>
              </a:tr>
              <a:tr h="9270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 refiere a las reglas y sistemas que rigen cómo los elementos del juego se desplazan o se mueven dentro del juego.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3982007"/>
                  </a:ext>
                </a:extLst>
              </a:tr>
              <a:tr h="43255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Definición del juego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1960261"/>
                  </a:ext>
                </a:extLst>
              </a:tr>
              <a:tr h="14147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Síntesis del diseño del juego, donde se aterrizan las ideas de los elementos que componen el juego. Esta definición debe ser tan clara que permita presentar el juego a otras personas</a:t>
                      </a:r>
                      <a:endParaRPr lang="es-CO" sz="1100" b="0" i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05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8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671562-1205-189E-D5D3-AFF51476D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43273"/>
              </p:ext>
            </p:extLst>
          </p:nvPr>
        </p:nvGraphicFramePr>
        <p:xfrm>
          <a:off x="823685" y="836445"/>
          <a:ext cx="10793693" cy="5444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1753">
                  <a:extLst>
                    <a:ext uri="{9D8B030D-6E8A-4147-A177-3AD203B41FA5}">
                      <a16:colId xmlns:a16="http://schemas.microsoft.com/office/drawing/2014/main" val="475010037"/>
                    </a:ext>
                  </a:extLst>
                </a:gridCol>
                <a:gridCol w="2715094">
                  <a:extLst>
                    <a:ext uri="{9D8B030D-6E8A-4147-A177-3AD203B41FA5}">
                      <a16:colId xmlns:a16="http://schemas.microsoft.com/office/drawing/2014/main" val="3781952853"/>
                    </a:ext>
                  </a:extLst>
                </a:gridCol>
                <a:gridCol w="2698423">
                  <a:extLst>
                    <a:ext uri="{9D8B030D-6E8A-4147-A177-3AD203B41FA5}">
                      <a16:colId xmlns:a16="http://schemas.microsoft.com/office/drawing/2014/main" val="3095896739"/>
                    </a:ext>
                  </a:extLst>
                </a:gridCol>
                <a:gridCol w="2698423">
                  <a:extLst>
                    <a:ext uri="{9D8B030D-6E8A-4147-A177-3AD203B41FA5}">
                      <a16:colId xmlns:a16="http://schemas.microsoft.com/office/drawing/2014/main" val="2881403976"/>
                    </a:ext>
                  </a:extLst>
                </a:gridCol>
              </a:tblGrid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Asignatura: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91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ES_tradnl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198775"/>
                  </a:ext>
                </a:extLst>
              </a:tr>
              <a:tr h="346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Título del juego: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91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ES_tradnl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259234"/>
                  </a:ext>
                </a:extLst>
              </a:tr>
              <a:tr h="548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Objetivo de aprendizaje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Mecanismo de aprendizaje</a:t>
                      </a:r>
                      <a:b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s-ES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¿Cómo aprenden?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Mecanismo del juego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Estructura - ¿Cómo participa?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871743"/>
                  </a:ext>
                </a:extLst>
              </a:tr>
              <a:tr h="91467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s-ES_tradnl" sz="11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549090"/>
                  </a:ext>
                </a:extLst>
              </a:tr>
              <a:tr h="4939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Mecanismo del juego 2</a:t>
                      </a:r>
                    </a:p>
                    <a:p>
                      <a:pPr algn="l"/>
                      <a:r>
                        <a:rPr lang="es-CO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Movimiento - ¿Cómo se avanza?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3602200"/>
                  </a:ext>
                </a:extLst>
              </a:tr>
              <a:tr h="92708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3982007"/>
                  </a:ext>
                </a:extLst>
              </a:tr>
              <a:tr h="43255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Definición del juego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1960261"/>
                  </a:ext>
                </a:extLst>
              </a:tr>
              <a:tr h="14147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_tradnl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05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563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0B1860B8E8E64F9C511C26B42F0438" ma:contentTypeVersion="16" ma:contentTypeDescription="Crear nuevo documento." ma:contentTypeScope="" ma:versionID="5e076b98bb0951cfac99a619d7754fce">
  <xsd:schema xmlns:xsd="http://www.w3.org/2001/XMLSchema" xmlns:xs="http://www.w3.org/2001/XMLSchema" xmlns:p="http://schemas.microsoft.com/office/2006/metadata/properties" xmlns:ns2="a35310a5-5655-463e-88a7-ca1ba7ce639d" xmlns:ns3="6258d394-a8ae-4e0e-8446-a54c374aaa78" xmlns:ns4="929605db-a08c-47dd-a4d9-5ef1ad43f674" targetNamespace="http://schemas.microsoft.com/office/2006/metadata/properties" ma:root="true" ma:fieldsID="bf2b5a945b15db370da41356f826bc84" ns2:_="" ns3:_="" ns4:_="">
    <xsd:import namespace="a35310a5-5655-463e-88a7-ca1ba7ce639d"/>
    <xsd:import namespace="6258d394-a8ae-4e0e-8446-a54c374aaa78"/>
    <xsd:import namespace="929605db-a08c-47dd-a4d9-5ef1ad43f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310a5-5655-463e-88a7-ca1ba7ce6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0aef40d5-b715-412d-bec7-270c581220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8d394-a8ae-4e0e-8446-a54c374aaa7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073303-2de0-42cf-9e07-65639bc84083}" ma:internalName="TaxCatchAll" ma:showField="CatchAllData" ma:web="6258d394-a8ae-4e0e-8446-a54c374aa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05db-a08c-47dd-a4d9-5ef1ad43f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58d394-a8ae-4e0e-8446-a54c374aaa78" xsi:nil="true"/>
    <lcf76f155ced4ddcb4097134ff3c332f xmlns="a35310a5-5655-463e-88a7-ca1ba7ce639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69BE0-060A-4DC7-94C7-E879E7EE1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310a5-5655-463e-88a7-ca1ba7ce639d"/>
    <ds:schemaRef ds:uri="6258d394-a8ae-4e0e-8446-a54c374aaa78"/>
    <ds:schemaRef ds:uri="929605db-a08c-47dd-a4d9-5ef1ad43f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D4EADD-1167-428D-BB4D-62253DDAA53D}">
  <ds:schemaRefs>
    <ds:schemaRef ds:uri="http://schemas.microsoft.com/office/2006/metadata/properties"/>
    <ds:schemaRef ds:uri="http://schemas.microsoft.com/office/infopath/2007/PartnerControls"/>
    <ds:schemaRef ds:uri="6258d394-a8ae-4e0e-8446-a54c374aaa78"/>
    <ds:schemaRef ds:uri="a35310a5-5655-463e-88a7-ca1ba7ce639d"/>
  </ds:schemaRefs>
</ds:datastoreItem>
</file>

<file path=customXml/itemProps3.xml><?xml version="1.0" encoding="utf-8"?>
<ds:datastoreItem xmlns:ds="http://schemas.openxmlformats.org/officeDocument/2006/customXml" ds:itemID="{B564DBBB-C264-45AA-9B5F-0A38C9FDE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261</Words>
  <Application>Microsoft Office PowerPoint</Application>
  <PresentationFormat>Panorámica</PresentationFormat>
  <Paragraphs>29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Mesa de Trabajo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Paola Correa Arroyave</dc:creator>
  <cp:lastModifiedBy>Diana Paola Correa Arroyave</cp:lastModifiedBy>
  <cp:revision>19</cp:revision>
  <dcterms:created xsi:type="dcterms:W3CDTF">2022-06-06T21:23:27Z</dcterms:created>
  <dcterms:modified xsi:type="dcterms:W3CDTF">2023-10-17T13:58:20Z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0x010100930B1860B8E8E64F9C511C26B42F0438</vt:lpwstr>
  </property>
</Properties>
</file>